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6" r:id="rId4"/>
    <p:sldId id="264" r:id="rId5"/>
    <p:sldId id="287" r:id="rId6"/>
    <p:sldId id="267" r:id="rId7"/>
    <p:sldId id="268" r:id="rId8"/>
    <p:sldId id="269" r:id="rId9"/>
    <p:sldId id="263" r:id="rId10"/>
    <p:sldId id="278" r:id="rId11"/>
    <p:sldId id="271" r:id="rId12"/>
    <p:sldId id="272" r:id="rId13"/>
    <p:sldId id="288" r:id="rId14"/>
    <p:sldId id="273" r:id="rId15"/>
    <p:sldId id="274" r:id="rId16"/>
    <p:sldId id="275" r:id="rId17"/>
    <p:sldId id="276" r:id="rId18"/>
    <p:sldId id="277" r:id="rId19"/>
    <p:sldId id="280" r:id="rId20"/>
    <p:sldId id="281" r:id="rId21"/>
    <p:sldId id="282" r:id="rId22"/>
    <p:sldId id="289" r:id="rId23"/>
    <p:sldId id="283" r:id="rId24"/>
    <p:sldId id="284" r:id="rId25"/>
    <p:sldId id="285" r:id="rId26"/>
    <p:sldId id="286" r:id="rId27"/>
    <p:sldId id="279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48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pos="576" userDrawn="1">
          <p15:clr>
            <a:srgbClr val="A4A3A4"/>
          </p15:clr>
        </p15:guide>
        <p15:guide id="6" pos="2736" userDrawn="1">
          <p15:clr>
            <a:srgbClr val="A4A3A4"/>
          </p15:clr>
        </p15:guide>
        <p15:guide id="7" pos="6528" userDrawn="1">
          <p15:clr>
            <a:srgbClr val="A4A3A4"/>
          </p15:clr>
        </p15:guide>
        <p15:guide id="8" pos="4464" userDrawn="1">
          <p15:clr>
            <a:srgbClr val="A4A3A4"/>
          </p15:clr>
        </p15:guide>
        <p15:guide id="9" orient="horz" pos="168" userDrawn="1">
          <p15:clr>
            <a:srgbClr val="A4A3A4"/>
          </p15:clr>
        </p15:guide>
        <p15:guide id="10" orient="horz" pos="6312" userDrawn="1">
          <p15:clr>
            <a:srgbClr val="A4A3A4"/>
          </p15:clr>
        </p15:guide>
        <p15:guide id="11" orient="horz" pos="5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E57"/>
    <a:srgbClr val="E7456C"/>
    <a:srgbClr val="FDE7E7"/>
    <a:srgbClr val="F7C5D1"/>
    <a:srgbClr val="EEF6BB"/>
    <a:srgbClr val="E5335D"/>
    <a:srgbClr val="EC6E8C"/>
    <a:srgbClr val="C51942"/>
    <a:srgbClr val="FF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16" autoAdjust="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648"/>
        <p:guide orient="horz" pos="3240"/>
        <p:guide orient="horz" pos="168"/>
        <p:guide orient="horz" pos="6312"/>
        <p:guide orient="horz" pos="5832"/>
        <p:guide pos="5760"/>
        <p:guide pos="576"/>
        <p:guide pos="2736"/>
        <p:guide pos="6528"/>
        <p:guide pos="44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9FC3E-D95D-42AA-BBD9-7712897B3455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CC6BA-245B-4198-BE50-90D8A73AA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CC6BA-245B-4198-BE50-90D8A73AA8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3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ky-world.co.kr/Portfolio/infopage/infopage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ky-world.co.kr/Portfolio/infopage/infopage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ky-world.co.kr/Portfolio/infopage/infopag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7600" y="5983931"/>
            <a:ext cx="11938038" cy="4287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SAINT LAURENT</a:t>
            </a:r>
          </a:p>
          <a:p>
            <a:pPr algn="just"/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제품 </a:t>
            </a:r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페이지</a:t>
            </a:r>
            <a:endParaRPr 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028769"/>
            <a:ext cx="462746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라인컴퓨터아트학원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1993498"/>
            <a:ext cx="4627461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김하늘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782472" y="1534873"/>
            <a:ext cx="5804175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스마트웹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디지털컨버젼스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15011400" y="291548"/>
            <a:ext cx="30480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67600" y="5983931"/>
            <a:ext cx="11938038" cy="4287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00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고케시</a:t>
            </a:r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 향수</a:t>
            </a:r>
            <a:endParaRPr lang="en-US" altLang="ko-KR" sz="10000" dirty="0" err="1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고딕 ExtraBold" pitchFamily="34" charset="0"/>
            </a:endParaRPr>
          </a:p>
          <a:p>
            <a:pPr algn="just"/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제품 </a:t>
            </a:r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페이지</a:t>
            </a:r>
            <a:endParaRPr 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hlinkClick r:id="rId2"/>
          </p:cNvPr>
          <p:cNvSpPr/>
          <p:nvPr/>
        </p:nvSpPr>
        <p:spPr>
          <a:xfrm>
            <a:off x="15011400" y="291548"/>
            <a:ext cx="30480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62000" y="1028769"/>
            <a:ext cx="462746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라인컴퓨터아트학원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762000" y="1993498"/>
            <a:ext cx="4627461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김하늘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782472" y="1534873"/>
            <a:ext cx="5804175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스마트웹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디지털컨버젼스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86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805418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 rot="5400000">
            <a:off x="15110426" y="8046822"/>
            <a:ext cx="2643718" cy="380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나눔고딕 ExtraBold" pitchFamily="34" charset="0"/>
                <a:cs typeface="나눔고딕 ExtraBold" pitchFamily="34" charset="0"/>
              </a:rPr>
              <a:t>contents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5540670" y="1645647"/>
            <a:ext cx="40158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157659" y="1816274"/>
            <a:ext cx="5066964" cy="933087"/>
            <a:chOff x="2157659" y="1658463"/>
            <a:chExt cx="5066964" cy="933087"/>
          </a:xfrm>
        </p:grpSpPr>
        <p:grpSp>
          <p:nvGrpSpPr>
            <p:cNvPr id="2" name="그룹 1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6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accent4">
                        <a:lumMod val="50000"/>
                      </a:schemeClr>
                    </a:solidFill>
                    <a:latin typeface="나눔고딕 ExtraBold" pitchFamily="34" charset="0"/>
                    <a:cs typeface="나눔고딕 ExtraBold" pitchFamily="34" charset="0"/>
                  </a:rPr>
                  <a:t>01</a:t>
                </a:r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004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5779997" y="1801841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스케치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158784" y="4270643"/>
            <a:ext cx="6977744" cy="933087"/>
            <a:chOff x="2157659" y="1658463"/>
            <a:chExt cx="6977744" cy="933087"/>
          </a:xfrm>
        </p:grpSpPr>
        <p:grpSp>
          <p:nvGrpSpPr>
            <p:cNvPr id="49" name="그룹 48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51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accent4">
                        <a:lumMod val="50000"/>
                      </a:schemeClr>
                    </a:solidFill>
                    <a:latin typeface="나눔고딕 ExtraBold" pitchFamily="34" charset="0"/>
                  </a:rPr>
                  <a:t>02</a:t>
                </a:r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2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53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TextBox 49"/>
            <p:cNvSpPr txBox="1"/>
            <p:nvPr/>
          </p:nvSpPr>
          <p:spPr>
            <a:xfrm>
              <a:off x="5779997" y="1801841"/>
              <a:ext cx="3355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제품 소개 페이지</a:t>
              </a:r>
              <a:endPara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66256" y="6725013"/>
            <a:ext cx="4646977" cy="933087"/>
            <a:chOff x="2157659" y="1658463"/>
            <a:chExt cx="4646977" cy="933087"/>
          </a:xfrm>
        </p:grpSpPr>
        <p:grpSp>
          <p:nvGrpSpPr>
            <p:cNvPr id="55" name="그룹 54"/>
            <p:cNvGrpSpPr/>
            <p:nvPr/>
          </p:nvGrpSpPr>
          <p:grpSpPr>
            <a:xfrm>
              <a:off x="2157659" y="1658463"/>
              <a:ext cx="3452998" cy="933087"/>
              <a:chOff x="2157659" y="1658463"/>
              <a:chExt cx="3452998" cy="933087"/>
            </a:xfrm>
          </p:grpSpPr>
          <p:sp>
            <p:nvSpPr>
              <p:cNvPr id="57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accent4">
                        <a:lumMod val="50000"/>
                      </a:schemeClr>
                    </a:solidFill>
                    <a:latin typeface="나눔고딕 ExtraBold" pitchFamily="34" charset="0"/>
                  </a:rPr>
                  <a:t>03</a:t>
                </a:r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8" name="그룹 1004"/>
              <p:cNvGrpSpPr/>
              <p:nvPr/>
            </p:nvGrpSpPr>
            <p:grpSpPr>
              <a:xfrm>
                <a:off x="3240950" y="2053901"/>
                <a:ext cx="2369707" cy="142210"/>
                <a:chOff x="3240950" y="2043732"/>
                <a:chExt cx="2369707" cy="142210"/>
              </a:xfrm>
            </p:grpSpPr>
            <p:pic>
              <p:nvPicPr>
                <p:cNvPr id="59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40950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5779997" y="1801841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후기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89330" y="2211712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94330" y="464766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3996" y="7097685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6" name="직사각형 995"/>
          <p:cNvSpPr/>
          <p:nvPr/>
        </p:nvSpPr>
        <p:spPr>
          <a:xfrm rot="20466833">
            <a:off x="5643969" y="8394552"/>
            <a:ext cx="11836967" cy="762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14142" y="487120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2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13884" y="47369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599422" y="1788433"/>
            <a:ext cx="3890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스케치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0" y="1041118"/>
            <a:ext cx="3916800" cy="61297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84" y="1041118"/>
            <a:ext cx="3916800" cy="73635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84" y="1041952"/>
            <a:ext cx="3916800" cy="38384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467902">
            <a:off x="9056119" y="7835331"/>
            <a:ext cx="88623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고케시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향수의 </a:t>
            </a:r>
            <a:r>
              <a:rPr lang="ko-KR" altLang="en-US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타켓층을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고려하여 화려하고 율동감 있는 레이아웃 구성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2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>
            <a:hlinkClick r:id="rId2"/>
          </p:cNvPr>
          <p:cNvSpPr/>
          <p:nvPr/>
        </p:nvSpPr>
        <p:spPr>
          <a:xfrm>
            <a:off x="3581400" y="495300"/>
            <a:ext cx="30480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74702"/>
            <a:ext cx="2216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SHOT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9446" y="-3169437"/>
            <a:ext cx="2819401" cy="166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1506200" y="751701"/>
            <a:ext cx="4038600" cy="297050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30" y="281750"/>
            <a:ext cx="1649811" cy="97385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896" y="213833"/>
            <a:ext cx="1752600" cy="3508371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52" y="-1"/>
            <a:ext cx="4823791" cy="10296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897" y="1154596"/>
            <a:ext cx="324159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고케시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향수는 화려한 디자인의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미니어처 향수로 패션쇼 무대를 제품의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이미지와 맞게 구현하였으며</a:t>
            </a:r>
            <a:r>
              <a:rPr lang="en-US" altLang="ko-KR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향수가 모델인 것처럼 돋보일 수 있는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화려한 네온 컬러로 배경을 구성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15122" y="953148"/>
            <a:ext cx="3601078" cy="2558678"/>
          </a:xfrm>
          <a:prstGeom prst="roundRect">
            <a:avLst/>
          </a:prstGeom>
          <a:noFill/>
          <a:ln>
            <a:solidFill>
              <a:srgbClr val="FF3CD1"/>
            </a:solidFill>
          </a:ln>
          <a:effectLst>
            <a:glow rad="101600">
              <a:srgbClr val="FF3CD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11060679" y="1600200"/>
            <a:ext cx="457200" cy="381000"/>
          </a:xfrm>
          <a:prstGeom prst="triangle">
            <a:avLst/>
          </a:prstGeom>
          <a:solidFill>
            <a:srgbClr val="FF3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95684" y="5676900"/>
            <a:ext cx="3086796" cy="373379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98387" y="6023366"/>
            <a:ext cx="234049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고케시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향수의 설명을 직접 디자인한 유명한 디자이너인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제레미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스캇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사진을 넣어 눈에 들어올 수 있게 하였으며</a:t>
            </a:r>
            <a:r>
              <a:rPr lang="en-US" altLang="ko-KR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간단한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설명글로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어떤 향수인지 알 수 있도록 </a:t>
            </a:r>
            <a:r>
              <a:rPr lang="ko-KR" altLang="en-US" dirty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함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96819" y="5878346"/>
            <a:ext cx="2676628" cy="3303754"/>
          </a:xfrm>
          <a:prstGeom prst="roundRect">
            <a:avLst/>
          </a:prstGeom>
          <a:noFill/>
          <a:ln>
            <a:solidFill>
              <a:srgbClr val="FF3CD1"/>
            </a:solidFill>
          </a:ln>
          <a:effectLst>
            <a:glow rad="101600">
              <a:srgbClr val="FF3CD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이등변 삼각형 34"/>
          <p:cNvSpPr/>
          <p:nvPr/>
        </p:nvSpPr>
        <p:spPr>
          <a:xfrm rot="5400000">
            <a:off x="5541762" y="6242251"/>
            <a:ext cx="457200" cy="332151"/>
          </a:xfrm>
          <a:prstGeom prst="triangle">
            <a:avLst/>
          </a:prstGeom>
          <a:solidFill>
            <a:srgbClr val="FF3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4"/>
          </p:cNvPr>
          <p:cNvSpPr/>
          <p:nvPr/>
        </p:nvSpPr>
        <p:spPr>
          <a:xfrm>
            <a:off x="13661490" y="9620190"/>
            <a:ext cx="30480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8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2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30" y="281750"/>
            <a:ext cx="1649811" cy="97385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0208" y="3821596"/>
            <a:ext cx="1752600" cy="3962400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40" y="0"/>
            <a:ext cx="4230756" cy="1029245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723238" y="2142171"/>
            <a:ext cx="2980832" cy="300132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60936" y="2545066"/>
            <a:ext cx="22332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각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향수별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이름과 의미를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타겟층에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맞게 귀엽고 발랄하게 구성하였으며</a:t>
            </a:r>
            <a:r>
              <a:rPr lang="en-US" altLang="ko-KR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네온 컬러의 사선을 주어 밝은 이미지를 연출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32160" y="2343618"/>
            <a:ext cx="2554240" cy="2620978"/>
          </a:xfrm>
          <a:prstGeom prst="roundRect">
            <a:avLst/>
          </a:prstGeom>
          <a:noFill/>
          <a:ln>
            <a:solidFill>
              <a:srgbClr val="FF3CD1"/>
            </a:solidFill>
          </a:ln>
          <a:effectLst>
            <a:glow rad="101600">
              <a:srgbClr val="FF3CD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5623479" y="3031962"/>
            <a:ext cx="457200" cy="260676"/>
          </a:xfrm>
          <a:prstGeom prst="triangle">
            <a:avLst/>
          </a:prstGeom>
          <a:solidFill>
            <a:srgbClr val="FF3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923104" y="6847701"/>
            <a:ext cx="4038600" cy="256299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1360801" y="7250596"/>
            <a:ext cx="33570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구매 전 확인 필요사항을 사선으로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작성하여 독특한 이미지의 효과를 주었고</a:t>
            </a:r>
            <a:r>
              <a:rPr lang="en-US" altLang="ko-KR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폰트 색상을 </a:t>
            </a: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그라데이션으로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주어 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부르러운</a:t>
            </a: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분위기를 연출</a:t>
            </a:r>
            <a:endParaRPr lang="en-US" altLang="ko-KR" dirty="0" smtClean="0">
              <a:solidFill>
                <a:schemeClr val="bg1"/>
              </a:solidFill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132026" y="7049148"/>
            <a:ext cx="3601078" cy="2132952"/>
          </a:xfrm>
          <a:prstGeom prst="roundRect">
            <a:avLst/>
          </a:prstGeom>
          <a:noFill/>
          <a:ln>
            <a:solidFill>
              <a:srgbClr val="FF3CD1"/>
            </a:solidFill>
          </a:ln>
          <a:effectLst>
            <a:glow rad="101600">
              <a:srgbClr val="FF3CD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10477500" y="8382000"/>
            <a:ext cx="457200" cy="381000"/>
          </a:xfrm>
          <a:prstGeom prst="triangle">
            <a:avLst/>
          </a:prstGeom>
          <a:solidFill>
            <a:srgbClr val="FF3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4"/>
          </p:cNvPr>
          <p:cNvSpPr/>
          <p:nvPr/>
        </p:nvSpPr>
        <p:spPr>
          <a:xfrm>
            <a:off x="13661490" y="9620190"/>
            <a:ext cx="30480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chemeClr val="accent4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30" y="281750"/>
            <a:ext cx="1649811" cy="97385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50208" y="7734300"/>
            <a:ext cx="1752600" cy="2362200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65" y="0"/>
            <a:ext cx="7484165" cy="1030024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723238" y="2142171"/>
            <a:ext cx="2980832" cy="300132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160936" y="2545066"/>
            <a:ext cx="22332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향수 디자인에 따라 인테리어 장식용으로 많이 사용하고 있기 때문에 직접 사진을 찍어  이미지를 사용하였다</a:t>
            </a:r>
            <a:r>
              <a:rPr lang="en-US" altLang="ko-KR" dirty="0" smtClean="0">
                <a:solidFill>
                  <a:schemeClr val="bg1"/>
                </a:solidFill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32160" y="2343618"/>
            <a:ext cx="2554240" cy="2620978"/>
          </a:xfrm>
          <a:prstGeom prst="roundRect">
            <a:avLst/>
          </a:prstGeom>
          <a:noFill/>
          <a:ln>
            <a:solidFill>
              <a:srgbClr val="FF3CD1"/>
            </a:solidFill>
          </a:ln>
          <a:effectLst>
            <a:glow rad="101600">
              <a:srgbClr val="FF3CD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623479" y="3031962"/>
            <a:ext cx="457200" cy="260676"/>
          </a:xfrm>
          <a:prstGeom prst="triangle">
            <a:avLst/>
          </a:prstGeom>
          <a:solidFill>
            <a:srgbClr val="FF3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4"/>
          </p:cNvPr>
          <p:cNvSpPr/>
          <p:nvPr/>
        </p:nvSpPr>
        <p:spPr>
          <a:xfrm>
            <a:off x="13661490" y="9620190"/>
            <a:ext cx="30480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/>
          <p:cNvSpPr/>
          <p:nvPr/>
        </p:nvSpPr>
        <p:spPr>
          <a:xfrm rot="16200000">
            <a:off x="3259811" y="-3258155"/>
            <a:ext cx="10285344" cy="16804964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16045858" y="1347685"/>
            <a:ext cx="2997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58946" y="1827145"/>
            <a:ext cx="12092550" cy="6629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64296" y="2042492"/>
            <a:ext cx="11658600" cy="622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연령층이 맞지 않는 제품을 선택하여 디자인을 구성하는데 힘든 점이 많았다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고케시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향수의 홍보 동영상을 봤을 때 네온 컬러인 형광 분홍색을 어떻게 사용해야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귀엽고 발랄하게 구성할 수 있는지에 대해 시간을 많이 소모했다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사진을 찍어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포토샵으로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작업하여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작업물에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사용되기까지 굉장히 많은 시간이 소요가 된다는 것을 알게 되어 너무 쉽게 생각한 나를 다시 되돌아보는 시간이 되었다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고케시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향수 제품 소개 페이지를 작업하면서 레이아웃 구도 및 색상의 중요성을 좀 더 고민을 많이 하여 선정해야겠다고 생각한다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6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/>
          <p:nvPr/>
        </p:nvSpPr>
        <p:spPr>
          <a:xfrm>
            <a:off x="5162550" y="4343400"/>
            <a:ext cx="8001000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YOU!</a:t>
            </a:r>
            <a:endParaRPr 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0" y="1028769"/>
            <a:ext cx="462746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7467600" y="5983931"/>
            <a:ext cx="11938038" cy="4287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캐릭터 </a:t>
            </a:r>
            <a:r>
              <a:rPr lang="ko-KR" altLang="en-US" sz="100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키즈밴드</a:t>
            </a:r>
            <a:endParaRPr lang="en-US" altLang="ko-KR" sz="10000" dirty="0" smtClean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고딕 ExtraBold" pitchFamily="34" charset="0"/>
            </a:endParaRPr>
          </a:p>
          <a:p>
            <a:pPr algn="just"/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고딕 ExtraBold" pitchFamily="34" charset="0"/>
              </a:rPr>
              <a:t>제품 </a:t>
            </a:r>
            <a:r>
              <a:rPr lang="ko-KR" altLang="en-US" sz="100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 페이지</a:t>
            </a:r>
            <a:endParaRPr 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hlinkClick r:id="rId2"/>
          </p:cNvPr>
          <p:cNvSpPr/>
          <p:nvPr/>
        </p:nvSpPr>
        <p:spPr>
          <a:xfrm>
            <a:off x="15011400" y="291548"/>
            <a:ext cx="3048000" cy="533400"/>
          </a:xfrm>
          <a:prstGeom prst="rect">
            <a:avLst/>
          </a:prstGeom>
          <a:solidFill>
            <a:srgbClr val="E32E5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62000" y="1028769"/>
            <a:ext cx="4627461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라인컴퓨터아트학원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762000" y="1993498"/>
            <a:ext cx="4627461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김하늘</a:t>
            </a:r>
            <a:endParaRPr 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782472" y="1534873"/>
            <a:ext cx="5804175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스마트웹</a:t>
            </a:r>
            <a:r>
              <a:rPr lang="ko-KR" altLang="en-US" sz="280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디지털컨버젼스</a:t>
            </a:r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6803756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 rot="5400000">
            <a:off x="15110426" y="8046822"/>
            <a:ext cx="2643718" cy="380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나눔고딕 ExtraBold" pitchFamily="34" charset="0"/>
                <a:cs typeface="나눔고딕 ExtraBold" pitchFamily="34" charset="0"/>
              </a:rPr>
              <a:t>contents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5544205" y="1645647"/>
            <a:ext cx="40158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157659" y="1816274"/>
            <a:ext cx="5066964" cy="933087"/>
            <a:chOff x="2157659" y="1658463"/>
            <a:chExt cx="5066964" cy="933087"/>
          </a:xfrm>
        </p:grpSpPr>
        <p:grpSp>
          <p:nvGrpSpPr>
            <p:cNvPr id="2" name="그룹 1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6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itchFamily="34" charset="0"/>
                    <a:cs typeface="나눔고딕 ExtraBold" pitchFamily="34" charset="0"/>
                  </a:rPr>
                  <a:t>01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04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5779997" y="1801841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스케치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158784" y="4270643"/>
            <a:ext cx="6977744" cy="933087"/>
            <a:chOff x="2157659" y="1658463"/>
            <a:chExt cx="6977744" cy="933087"/>
          </a:xfrm>
        </p:grpSpPr>
        <p:grpSp>
          <p:nvGrpSpPr>
            <p:cNvPr id="49" name="그룹 48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51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itchFamily="34" charset="0"/>
                  </a:rPr>
                  <a:t>02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52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53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TextBox 49"/>
            <p:cNvSpPr txBox="1"/>
            <p:nvPr/>
          </p:nvSpPr>
          <p:spPr>
            <a:xfrm>
              <a:off x="5779997" y="1801841"/>
              <a:ext cx="3355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제품 소개 페이지</a:t>
              </a:r>
              <a:endPara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66256" y="6725013"/>
            <a:ext cx="4646977" cy="933087"/>
            <a:chOff x="2157659" y="1658463"/>
            <a:chExt cx="4646977" cy="933087"/>
          </a:xfrm>
        </p:grpSpPr>
        <p:grpSp>
          <p:nvGrpSpPr>
            <p:cNvPr id="55" name="그룹 54"/>
            <p:cNvGrpSpPr/>
            <p:nvPr/>
          </p:nvGrpSpPr>
          <p:grpSpPr>
            <a:xfrm>
              <a:off x="2157659" y="1658463"/>
              <a:ext cx="3452998" cy="933087"/>
              <a:chOff x="2157659" y="1658463"/>
              <a:chExt cx="3452998" cy="933087"/>
            </a:xfrm>
          </p:grpSpPr>
          <p:sp>
            <p:nvSpPr>
              <p:cNvPr id="57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ExtraBold" pitchFamily="34" charset="0"/>
                  </a:rPr>
                  <a:t>03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58" name="그룹 1004"/>
              <p:cNvGrpSpPr/>
              <p:nvPr/>
            </p:nvGrpSpPr>
            <p:grpSpPr>
              <a:xfrm>
                <a:off x="3240950" y="2053901"/>
                <a:ext cx="2369707" cy="142210"/>
                <a:chOff x="3240950" y="2043732"/>
                <a:chExt cx="2369707" cy="142210"/>
              </a:xfrm>
            </p:grpSpPr>
            <p:pic>
              <p:nvPicPr>
                <p:cNvPr id="59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40950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5779997" y="1801841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후기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89330" y="2211712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94330" y="464766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3996" y="7097685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805418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 rot="5400000">
            <a:off x="15110426" y="8046822"/>
            <a:ext cx="2643718" cy="380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나눔고딕 ExtraBold" pitchFamily="34" charset="0"/>
                <a:cs typeface="나눔고딕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157659" y="1816274"/>
            <a:ext cx="5066964" cy="933087"/>
            <a:chOff x="2157659" y="1658463"/>
            <a:chExt cx="5066964" cy="933087"/>
          </a:xfrm>
        </p:grpSpPr>
        <p:grpSp>
          <p:nvGrpSpPr>
            <p:cNvPr id="2" name="그룹 1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6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rgbClr val="E32E57"/>
                    </a:solidFill>
                    <a:latin typeface="나눔고딕 ExtraBold" pitchFamily="34" charset="0"/>
                    <a:cs typeface="나눔고딕 ExtraBold" pitchFamily="34" charset="0"/>
                  </a:rPr>
                  <a:t>01</a:t>
                </a:r>
                <a:endParaRPr lang="en-US" dirty="0">
                  <a:solidFill>
                    <a:srgbClr val="E32E57"/>
                  </a:solidFill>
                </a:endParaRPr>
              </a:p>
            </p:txBody>
          </p:sp>
          <p:grpSp>
            <p:nvGrpSpPr>
              <p:cNvPr id="1004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5779997" y="1801841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스케치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158784" y="4270643"/>
            <a:ext cx="6977744" cy="933087"/>
            <a:chOff x="2157659" y="1658463"/>
            <a:chExt cx="6977744" cy="933087"/>
          </a:xfrm>
        </p:grpSpPr>
        <p:grpSp>
          <p:nvGrpSpPr>
            <p:cNvPr id="49" name="그룹 48"/>
            <p:cNvGrpSpPr/>
            <p:nvPr/>
          </p:nvGrpSpPr>
          <p:grpSpPr>
            <a:xfrm>
              <a:off x="2157659" y="1658463"/>
              <a:ext cx="3439746" cy="933087"/>
              <a:chOff x="2157659" y="1658463"/>
              <a:chExt cx="3439746" cy="933087"/>
            </a:xfrm>
          </p:grpSpPr>
          <p:sp>
            <p:nvSpPr>
              <p:cNvPr id="51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rgbClr val="E32E57"/>
                    </a:solidFill>
                    <a:latin typeface="나눔고딕 ExtraBold" pitchFamily="34" charset="0"/>
                  </a:rPr>
                  <a:t>02</a:t>
                </a:r>
                <a:endParaRPr lang="en-US" dirty="0">
                  <a:solidFill>
                    <a:srgbClr val="E32E57"/>
                  </a:solidFill>
                </a:endParaRPr>
              </a:p>
            </p:txBody>
          </p:sp>
          <p:grpSp>
            <p:nvGrpSpPr>
              <p:cNvPr id="52" name="그룹 1004"/>
              <p:cNvGrpSpPr/>
              <p:nvPr/>
            </p:nvGrpSpPr>
            <p:grpSpPr>
              <a:xfrm>
                <a:off x="3227698" y="2053901"/>
                <a:ext cx="2369707" cy="142210"/>
                <a:chOff x="3227698" y="2043732"/>
                <a:chExt cx="2369707" cy="142210"/>
              </a:xfrm>
            </p:grpSpPr>
            <p:pic>
              <p:nvPicPr>
                <p:cNvPr id="53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27698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TextBox 49"/>
            <p:cNvSpPr txBox="1"/>
            <p:nvPr/>
          </p:nvSpPr>
          <p:spPr>
            <a:xfrm>
              <a:off x="5779997" y="1801841"/>
              <a:ext cx="3355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제품 소개 페이지</a:t>
              </a:r>
              <a:endPara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66256" y="6725013"/>
            <a:ext cx="4646977" cy="933087"/>
            <a:chOff x="2157659" y="1658463"/>
            <a:chExt cx="4646977" cy="933087"/>
          </a:xfrm>
        </p:grpSpPr>
        <p:grpSp>
          <p:nvGrpSpPr>
            <p:cNvPr id="55" name="그룹 54"/>
            <p:cNvGrpSpPr/>
            <p:nvPr/>
          </p:nvGrpSpPr>
          <p:grpSpPr>
            <a:xfrm>
              <a:off x="2157659" y="1658463"/>
              <a:ext cx="3452998" cy="933087"/>
              <a:chOff x="2157659" y="1658463"/>
              <a:chExt cx="3452998" cy="933087"/>
            </a:xfrm>
          </p:grpSpPr>
          <p:sp>
            <p:nvSpPr>
              <p:cNvPr id="57" name="Object 6"/>
              <p:cNvSpPr txBox="1"/>
              <p:nvPr/>
            </p:nvSpPr>
            <p:spPr>
              <a:xfrm>
                <a:off x="2157659" y="1658463"/>
                <a:ext cx="3290189" cy="93308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en-US" sz="4900" dirty="0" smtClean="0">
                    <a:solidFill>
                      <a:srgbClr val="E32E57"/>
                    </a:solidFill>
                    <a:latin typeface="나눔고딕 ExtraBold" pitchFamily="34" charset="0"/>
                  </a:rPr>
                  <a:t>03</a:t>
                </a:r>
                <a:endParaRPr lang="en-US" dirty="0">
                  <a:solidFill>
                    <a:srgbClr val="E32E57"/>
                  </a:solidFill>
                </a:endParaRPr>
              </a:p>
            </p:txBody>
          </p:sp>
          <p:grpSp>
            <p:nvGrpSpPr>
              <p:cNvPr id="58" name="그룹 1004"/>
              <p:cNvGrpSpPr/>
              <p:nvPr/>
            </p:nvGrpSpPr>
            <p:grpSpPr>
              <a:xfrm>
                <a:off x="3240950" y="2053901"/>
                <a:ext cx="2369707" cy="142210"/>
                <a:chOff x="3240950" y="2043732"/>
                <a:chExt cx="2369707" cy="142210"/>
              </a:xfrm>
            </p:grpSpPr>
            <p:pic>
              <p:nvPicPr>
                <p:cNvPr id="59" name="Object 2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240950" y="2043732"/>
                  <a:ext cx="2369707" cy="142210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5779997" y="1801841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후기</a:t>
              </a:r>
              <a:endPara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89330" y="2211712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94330" y="4647664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3996" y="7097685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6PAGE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15540670" y="1645647"/>
            <a:ext cx="40158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6" name="직사각형 995"/>
          <p:cNvSpPr/>
          <p:nvPr/>
        </p:nvSpPr>
        <p:spPr>
          <a:xfrm rot="20466833">
            <a:off x="5643969" y="8394552"/>
            <a:ext cx="11836967" cy="762000"/>
          </a:xfrm>
          <a:prstGeom prst="rect">
            <a:avLst/>
          </a:prstGeom>
          <a:solidFill>
            <a:srgbClr val="E32E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14142" y="487120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2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13884" y="47369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599422" y="1788433"/>
            <a:ext cx="3890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스케치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20467902">
            <a:off x="9056119" y="7859568"/>
            <a:ext cx="8862315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붉닭볶음면의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강렬한 이미지를 연출하기 위해 독특한 레이아웃 구성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6" y="1041952"/>
            <a:ext cx="3916800" cy="6100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59" y="1041952"/>
            <a:ext cx="3916800" cy="449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54" y="1044785"/>
            <a:ext cx="3916800" cy="47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>
            <a:hlinkClick r:id="rId2"/>
          </p:cNvPr>
          <p:cNvSpPr/>
          <p:nvPr/>
        </p:nvSpPr>
        <p:spPr>
          <a:xfrm>
            <a:off x="3581400" y="495300"/>
            <a:ext cx="3048000" cy="533400"/>
          </a:xfrm>
          <a:prstGeom prst="rect">
            <a:avLst/>
          </a:prstGeom>
          <a:solidFill>
            <a:srgbClr val="E32E5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74702"/>
            <a:ext cx="2216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SHOT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440" y="-3141698"/>
            <a:ext cx="4580355" cy="165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3581400" cy="10287000"/>
          </a:xfrm>
          <a:prstGeom prst="rect">
            <a:avLst/>
          </a:prstGeom>
          <a:solidFill>
            <a:srgbClr val="F7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6652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4" y="419100"/>
            <a:ext cx="2611273" cy="945339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4802" y="266700"/>
            <a:ext cx="3005049" cy="4267200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rgbClr val="E32E5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52" y="1656"/>
            <a:ext cx="6487830" cy="10249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타원형 설명선 19"/>
          <p:cNvSpPr/>
          <p:nvPr/>
        </p:nvSpPr>
        <p:spPr>
          <a:xfrm>
            <a:off x="13940695" y="6210300"/>
            <a:ext cx="2743287" cy="2209800"/>
          </a:xfrm>
          <a:prstGeom prst="wedgeEllipseCallout">
            <a:avLst>
              <a:gd name="adj1" fmla="val -55371"/>
              <a:gd name="adj2" fmla="val -30237"/>
            </a:avLst>
          </a:prstGeom>
          <a:solidFill>
            <a:srgbClr val="E7456C"/>
          </a:solidFill>
          <a:ln w="76200">
            <a:solidFill>
              <a:srgbClr val="FD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상품이 </a:t>
            </a:r>
            <a:r>
              <a:rPr lang="ko-KR" altLang="en-US" sz="2400" dirty="0" err="1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잘보일</a:t>
            </a:r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수 있도록 흰색으로 배경을 줌</a:t>
            </a:r>
            <a:endParaRPr lang="ko-KR" altLang="en-US" sz="2400" dirty="0"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4149817" y="2713718"/>
            <a:ext cx="2797953" cy="2963182"/>
          </a:xfrm>
          <a:prstGeom prst="wedgeEllipseCallout">
            <a:avLst>
              <a:gd name="adj1" fmla="val 58776"/>
              <a:gd name="adj2" fmla="val -37393"/>
            </a:avLst>
          </a:prstGeom>
          <a:solidFill>
            <a:srgbClr val="E7456C"/>
          </a:solidFill>
          <a:ln w="76200">
            <a:solidFill>
              <a:srgbClr val="FD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불닭볶음면의</a:t>
            </a:r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로고와 제품명을 유사하게 디자인하여 강렬한 분위기를 연출</a:t>
            </a:r>
            <a:endParaRPr lang="ko-KR" altLang="en-US" sz="2400" dirty="0"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12" name="직사각형 11">
            <a:hlinkClick r:id="rId4"/>
          </p:cNvPr>
          <p:cNvSpPr/>
          <p:nvPr/>
        </p:nvSpPr>
        <p:spPr>
          <a:xfrm>
            <a:off x="3667540" y="9620190"/>
            <a:ext cx="3048000" cy="533400"/>
          </a:xfrm>
          <a:prstGeom prst="rect">
            <a:avLst/>
          </a:prstGeom>
          <a:solidFill>
            <a:srgbClr val="E32E5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7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0"/>
            <a:ext cx="3581400" cy="10287000"/>
          </a:xfrm>
          <a:prstGeom prst="rect">
            <a:avLst/>
          </a:prstGeom>
          <a:solidFill>
            <a:srgbClr val="F7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4" y="419100"/>
            <a:ext cx="2611273" cy="945339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84802" y="4229100"/>
            <a:ext cx="3005049" cy="2680252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rgbClr val="E32E5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356652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</a:t>
            </a:r>
            <a:r>
              <a:rPr lang="en-US" altLang="ko-KR" sz="3000" dirty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52" y="1028700"/>
            <a:ext cx="7772400" cy="7947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직사각형 2"/>
          <p:cNvSpPr/>
          <p:nvPr/>
        </p:nvSpPr>
        <p:spPr>
          <a:xfrm>
            <a:off x="7924800" y="1028700"/>
            <a:ext cx="4724400" cy="533400"/>
          </a:xfrm>
          <a:prstGeom prst="rect">
            <a:avLst/>
          </a:prstGeom>
          <a:solidFill>
            <a:srgbClr val="EEF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090452" y="8509552"/>
            <a:ext cx="3125710" cy="457925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형 설명선 35"/>
          <p:cNvSpPr/>
          <p:nvPr/>
        </p:nvSpPr>
        <p:spPr>
          <a:xfrm>
            <a:off x="4018722" y="2324100"/>
            <a:ext cx="2789582" cy="2667000"/>
          </a:xfrm>
          <a:prstGeom prst="wedgeEllipseCallout">
            <a:avLst>
              <a:gd name="adj1" fmla="val 58776"/>
              <a:gd name="adj2" fmla="val -37393"/>
            </a:avLst>
          </a:prstGeom>
          <a:solidFill>
            <a:srgbClr val="E7456C"/>
          </a:solidFill>
          <a:ln w="76200">
            <a:solidFill>
              <a:srgbClr val="FD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배경을 뾰족뾰족한 모양으로 하여 제품의 독특한 이미지를 연출</a:t>
            </a:r>
            <a:endParaRPr lang="ko-KR" altLang="en-US" sz="2400" dirty="0"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14" name="직사각형 13">
            <a:hlinkClick r:id="rId4"/>
          </p:cNvPr>
          <p:cNvSpPr/>
          <p:nvPr/>
        </p:nvSpPr>
        <p:spPr>
          <a:xfrm>
            <a:off x="3667540" y="9620190"/>
            <a:ext cx="3048000" cy="533400"/>
          </a:xfrm>
          <a:prstGeom prst="rect">
            <a:avLst/>
          </a:prstGeom>
          <a:solidFill>
            <a:srgbClr val="E32E5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3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3581400" cy="10287000"/>
          </a:xfrm>
          <a:prstGeom prst="rect">
            <a:avLst/>
          </a:prstGeom>
          <a:solidFill>
            <a:srgbClr val="F7C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4" y="419100"/>
            <a:ext cx="2611273" cy="945339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1550" y="6667500"/>
            <a:ext cx="3005049" cy="3352800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rgbClr val="E32E5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6652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E32E5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rgbClr val="E32E5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28700"/>
            <a:ext cx="7666383" cy="9216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타원형 설명선 20"/>
          <p:cNvSpPr/>
          <p:nvPr/>
        </p:nvSpPr>
        <p:spPr>
          <a:xfrm>
            <a:off x="4018722" y="2324100"/>
            <a:ext cx="2789582" cy="2667000"/>
          </a:xfrm>
          <a:prstGeom prst="wedgeEllipseCallout">
            <a:avLst>
              <a:gd name="adj1" fmla="val 58776"/>
              <a:gd name="adj2" fmla="val -37393"/>
            </a:avLst>
          </a:prstGeom>
          <a:solidFill>
            <a:srgbClr val="E7456C"/>
          </a:solidFill>
          <a:ln w="76200">
            <a:solidFill>
              <a:srgbClr val="FD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제품 사이즈 설명을 </a:t>
            </a:r>
            <a:r>
              <a:rPr lang="ko-KR" altLang="en-US" sz="2400" dirty="0" err="1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재밌는</a:t>
            </a:r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표현을 주고 싶어 </a:t>
            </a:r>
            <a:r>
              <a:rPr lang="ko-KR" altLang="en-US" sz="2400" dirty="0" err="1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다이아몬드형으로</a:t>
            </a:r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구성함</a:t>
            </a:r>
            <a:endParaRPr lang="en-US" altLang="ko-KR" sz="2400" dirty="0"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4297018" y="5676900"/>
            <a:ext cx="2511286" cy="2057400"/>
          </a:xfrm>
          <a:prstGeom prst="wedgeEllipseCallout">
            <a:avLst>
              <a:gd name="adj1" fmla="val 58776"/>
              <a:gd name="adj2" fmla="val -37393"/>
            </a:avLst>
          </a:prstGeom>
          <a:solidFill>
            <a:srgbClr val="E7456C"/>
          </a:solidFill>
          <a:ln w="76200">
            <a:solidFill>
              <a:srgbClr val="FD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귀여운 </a:t>
            </a:r>
            <a:r>
              <a:rPr lang="ko-KR" altLang="en-US" sz="2400" dirty="0" err="1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붉닭볶음면의</a:t>
            </a:r>
            <a:r>
              <a:rPr lang="ko-KR" altLang="en-US" sz="2400" dirty="0" smtClean="0">
                <a:latin typeface="THE딸기마카롱" panose="02020503020101020101" pitchFamily="18" charset="-127"/>
                <a:ea typeface="THE딸기마카롱" panose="02020503020101020101" pitchFamily="18" charset="-127"/>
                <a:cs typeface="THE딸기마카롱" panose="02020503020101020101" pitchFamily="18" charset="-127"/>
              </a:rPr>
              <a:t> 캐릭터를 포인트로 줌</a:t>
            </a:r>
            <a:endParaRPr lang="en-US" altLang="ko-KR" sz="2400" dirty="0">
              <a:latin typeface="THE딸기마카롱" panose="02020503020101020101" pitchFamily="18" charset="-127"/>
              <a:ea typeface="THE딸기마카롱" panose="02020503020101020101" pitchFamily="18" charset="-127"/>
              <a:cs typeface="THE딸기마카롱" panose="02020503020101020101" pitchFamily="18" charset="-127"/>
            </a:endParaRPr>
          </a:p>
        </p:txBody>
      </p:sp>
      <p:sp>
        <p:nvSpPr>
          <p:cNvPr id="12" name="직사각형 11">
            <a:hlinkClick r:id="rId4"/>
          </p:cNvPr>
          <p:cNvSpPr/>
          <p:nvPr/>
        </p:nvSpPr>
        <p:spPr>
          <a:xfrm>
            <a:off x="3667540" y="9620190"/>
            <a:ext cx="3048000" cy="533400"/>
          </a:xfrm>
          <a:prstGeom prst="rect">
            <a:avLst/>
          </a:prstGeom>
          <a:solidFill>
            <a:srgbClr val="E32E5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0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/>
          <p:cNvSpPr/>
          <p:nvPr/>
        </p:nvSpPr>
        <p:spPr>
          <a:xfrm rot="16200000">
            <a:off x="3259811" y="-3258155"/>
            <a:ext cx="10285344" cy="16804964"/>
          </a:xfrm>
          <a:prstGeom prst="rtTriangle">
            <a:avLst/>
          </a:prstGeom>
          <a:solidFill>
            <a:srgbClr val="E32E5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803756" y="0"/>
            <a:ext cx="1486347" cy="10287000"/>
          </a:xfrm>
          <a:prstGeom prst="rect">
            <a:avLst/>
          </a:prstGeom>
          <a:solidFill>
            <a:srgbClr val="E3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16047961" y="1347685"/>
            <a:ext cx="2997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58946" y="1827145"/>
            <a:ext cx="12092550" cy="6629400"/>
          </a:xfrm>
          <a:prstGeom prst="rect">
            <a:avLst/>
          </a:prstGeom>
          <a:solidFill>
            <a:srgbClr val="C519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64296" y="2032552"/>
            <a:ext cx="11658600" cy="625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자체가 쉽게 구할 수 없는 제품이다 보니 벤치마킹이 어려웠던 점이 있었으며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내용을 강조를 해야 할지 고민을 많이 하였다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자체가 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 감성 디자인이다 보니 배경 및 색상을 어떤 것으로 해야 할지 다소 힘든 점도 있었다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제품의 독특한 이미지를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재밌게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구현하고 싶어 레이아웃 구성도 여러 번 변경하였다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난해한 제품을 작업할 경우 어떻게 사용하고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점이 장점인가를 심도 있게 생각하고 작업이 필요하다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48395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3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/>
          <p:nvPr/>
        </p:nvSpPr>
        <p:spPr>
          <a:xfrm>
            <a:off x="5162550" y="4343400"/>
            <a:ext cx="8001000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YOU!</a:t>
            </a:r>
            <a:endParaRPr 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1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6803756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4" name="그룹 993"/>
          <p:cNvGrpSpPr/>
          <p:nvPr/>
        </p:nvGrpSpPr>
        <p:grpSpPr>
          <a:xfrm>
            <a:off x="5522602" y="1041118"/>
            <a:ext cx="3916800" cy="7913485"/>
            <a:chOff x="7082638" y="1041118"/>
            <a:chExt cx="3916800" cy="791348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66"/>
            <a:stretch/>
          </p:blipFill>
          <p:spPr>
            <a:xfrm>
              <a:off x="7082638" y="1041118"/>
              <a:ext cx="3916800" cy="5919087"/>
            </a:xfrm>
            <a:prstGeom prst="rect">
              <a:avLst/>
            </a:prstGeom>
          </p:spPr>
        </p:pic>
        <p:pic>
          <p:nvPicPr>
            <p:cNvPr id="992" name="그림 99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54"/>
            <a:stretch/>
          </p:blipFill>
          <p:spPr>
            <a:xfrm>
              <a:off x="7082638" y="6960206"/>
              <a:ext cx="3916800" cy="1994397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914400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85"/>
          <a:stretch/>
        </p:blipFill>
        <p:spPr>
          <a:xfrm>
            <a:off x="729314" y="7505700"/>
            <a:ext cx="3916800" cy="217575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3" y="1041118"/>
            <a:ext cx="3917929" cy="6464582"/>
          </a:xfrm>
          <a:prstGeom prst="rect">
            <a:avLst/>
          </a:prstGeom>
        </p:spPr>
      </p:pic>
      <p:pic>
        <p:nvPicPr>
          <p:cNvPr id="993" name="그림 9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126" y="1028700"/>
            <a:ext cx="3916800" cy="7657344"/>
          </a:xfrm>
          <a:prstGeom prst="rect">
            <a:avLst/>
          </a:prstGeom>
        </p:spPr>
      </p:pic>
      <p:sp>
        <p:nvSpPr>
          <p:cNvPr id="996" name="직사각형 995"/>
          <p:cNvSpPr/>
          <p:nvPr/>
        </p:nvSpPr>
        <p:spPr>
          <a:xfrm rot="20466833">
            <a:off x="5643969" y="8394552"/>
            <a:ext cx="11836967" cy="76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0467902">
            <a:off x="7997526" y="8205886"/>
            <a:ext cx="88623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생로랑의</a:t>
            </a: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고급스럽고 심플한 느낌을 줄 수 있도록 전체적인 이미지를 사선으로 구성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4142" y="487120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2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13884" y="47369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rot="5400000">
            <a:off x="15601525" y="1788433"/>
            <a:ext cx="3890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스케치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48395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62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>
            <a:hlinkClick r:id="rId2"/>
          </p:cNvPr>
          <p:cNvSpPr/>
          <p:nvPr/>
        </p:nvSpPr>
        <p:spPr>
          <a:xfrm>
            <a:off x="3581400" y="495300"/>
            <a:ext cx="30480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74702"/>
            <a:ext cx="2216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SHOT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6509" y="-3161022"/>
            <a:ext cx="2491848" cy="166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" y="323809"/>
            <a:ext cx="1447800" cy="96542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20" y="-1"/>
            <a:ext cx="6320738" cy="102870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1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896" y="187329"/>
            <a:ext cx="1752600" cy="2457491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57060" y="2400300"/>
            <a:ext cx="3062783" cy="2819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5661520" y="3613144"/>
            <a:ext cx="212113" cy="18054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3" name="TextBox 992"/>
          <p:cNvSpPr txBox="1"/>
          <p:nvPr/>
        </p:nvSpPr>
        <p:spPr>
          <a:xfrm>
            <a:off x="2818672" y="2523132"/>
            <a:ext cx="2756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전체적으로 검은색과 회색을 조합하여 고급스러운 분위기를 연출하였으며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생로랑에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소개글을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사선으로 배치하여 세련된 느낌을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줌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121393" y="6316068"/>
            <a:ext cx="2953495" cy="2819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3318500" y="6438900"/>
            <a:ext cx="2756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사람들이 많이 선호하는 블랙 색상을 메인 이미지로 선정하여 배치하였으며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페이지를 보고 직접 검색해 볼 수 있도록 제품 번호를 상단에 기재함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5" name="이등변 삼각형 994"/>
          <p:cNvSpPr/>
          <p:nvPr/>
        </p:nvSpPr>
        <p:spPr>
          <a:xfrm rot="5400000" flipV="1">
            <a:off x="12890217" y="6782278"/>
            <a:ext cx="269754" cy="19259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4"/>
          </p:cNvPr>
          <p:cNvSpPr/>
          <p:nvPr/>
        </p:nvSpPr>
        <p:spPr>
          <a:xfrm>
            <a:off x="2338742" y="9658302"/>
            <a:ext cx="30480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0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" y="323809"/>
            <a:ext cx="1447800" cy="96542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079600" cy="7670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891" y="2843"/>
            <a:ext cx="5079365" cy="86603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2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0208" y="2606351"/>
            <a:ext cx="1752600" cy="4670749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57060" y="4550464"/>
            <a:ext cx="3062783" cy="2819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5661520" y="5763308"/>
            <a:ext cx="212113" cy="18054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18672" y="4673296"/>
            <a:ext cx="2756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색상별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제품 사진은 일자로 배치되었다면 지루해질 수 있으므로 왼쪽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번갈아가며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배치하였으며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사선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팅으로 좀 더 율동감 있게 나열함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972800" y="8835010"/>
            <a:ext cx="51054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>
            <a:off x="15094226" y="8663160"/>
            <a:ext cx="228600" cy="17185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188852" y="8956236"/>
            <a:ext cx="467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착용 이미지는 사선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퍼즐형으로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구성하였으며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옅은 회색과 어우러져 세련된 느낌을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줌</a:t>
            </a:r>
          </a:p>
        </p:txBody>
      </p:sp>
      <p:sp>
        <p:nvSpPr>
          <p:cNvPr id="20" name="직사각형 19">
            <a:hlinkClick r:id="rId6"/>
          </p:cNvPr>
          <p:cNvSpPr/>
          <p:nvPr/>
        </p:nvSpPr>
        <p:spPr>
          <a:xfrm>
            <a:off x="2338742" y="9658302"/>
            <a:ext cx="30480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3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2286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" y="323809"/>
            <a:ext cx="1447800" cy="96542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92273" y="474702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SECTION 3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10287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5896" y="7315368"/>
            <a:ext cx="1752600" cy="276748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57060" y="4610100"/>
            <a:ext cx="3062783" cy="236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5661520" y="5822944"/>
            <a:ext cx="212113" cy="180545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18672" y="4706428"/>
            <a:ext cx="27563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색상이 무채색으로 되어있어  마지막은 포인트로 강렬한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 color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색상의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파우치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내면을 볼 수 있도록 이미지를 구성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222808" y="351870"/>
            <a:ext cx="3062783" cy="23532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 flipV="1">
            <a:off x="12057668" y="569731"/>
            <a:ext cx="180199" cy="18374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384420" y="448198"/>
            <a:ext cx="27563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금장 장식이 돋보일 수 있도록 이미지에 그림자 효과로 입체감을 주었으며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짙은 회색으로 고급스러운 분위기를 연출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hlinkClick r:id="rId4"/>
          </p:cNvPr>
          <p:cNvSpPr/>
          <p:nvPr/>
        </p:nvSpPr>
        <p:spPr>
          <a:xfrm>
            <a:off x="2338742" y="9658302"/>
            <a:ext cx="30480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소개 페이지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바로가기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14006037" y="3390922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소개 페이지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/>
          <p:cNvSpPr/>
          <p:nvPr/>
        </p:nvSpPr>
        <p:spPr>
          <a:xfrm rot="16200000">
            <a:off x="3259811" y="-3258155"/>
            <a:ext cx="10285344" cy="16804964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58946" y="1827145"/>
            <a:ext cx="12092550" cy="6629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64296" y="2364298"/>
            <a:ext cx="11658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짜여 있지 않고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</a:t>
            </a:r>
            <a:r>
              <a:rPr lang="ko-KR" altLang="en-US" sz="2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콘텐츠를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선택하여 디자인을 구상하고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완성되는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것에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대해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생각했었지만 제품 소개 페이지를 만들면서 고된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작업이라는 것을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깨닫게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되었다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처음 제품에 대한 장점과 구매자의 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타겟층을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고려하여 전반적인 디자인과 레이아웃 구성이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필요하고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포인트를 잡고 작업을 시작해야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수월한 작업이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이루어진다는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것을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느꼈다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프로젝트 시 초반부터 잘 구성하여 짜임새 있는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작업물을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완성시키는 것을 우선으로 해야겠다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801653" y="0"/>
            <a:ext cx="1486347" cy="10287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6292" y="9886890"/>
            <a:ext cx="99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6045858" y="1347685"/>
            <a:ext cx="2997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후기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5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/>
          <p:nvPr/>
        </p:nvSpPr>
        <p:spPr>
          <a:xfrm>
            <a:off x="5162550" y="4343400"/>
            <a:ext cx="8001000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YOU!</a:t>
            </a:r>
            <a:endParaRPr 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712</Words>
  <Application>Microsoft Office PowerPoint</Application>
  <PresentationFormat>사용자 지정</PresentationFormat>
  <Paragraphs>173</Paragraphs>
  <Slides>27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LINE</cp:lastModifiedBy>
  <cp:revision>67</cp:revision>
  <dcterms:created xsi:type="dcterms:W3CDTF">2021-03-05T15:31:53Z</dcterms:created>
  <dcterms:modified xsi:type="dcterms:W3CDTF">2021-05-21T02:18:29Z</dcterms:modified>
</cp:coreProperties>
</file>